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07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60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904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59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8327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847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008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6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3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0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8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9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6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35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59E4-4FCF-478B-B994-082C73A93EAC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B963894-6B2D-4AAF-B2D1-F31E19F121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6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1%82%D1%80%D0%B8%D1%86%D0%B0%D0%BD%D0%B8%D0%B5_(%D0%BF%D1%81%D0%B8%D1%85%D0%BE%D0%BB%D0%BE%D0%B3%D0%B8%D1%8F)" TargetMode="External"/><Relationship Id="rId3" Type="http://schemas.openxmlformats.org/officeDocument/2006/relationships/hyperlink" Target="https://ru.wikipedia.org/wiki/%D0%97%D0%B0%D0%B1%D0%BE%D0%BB%D0%B5%D0%B2%D0%B0%D0%BD%D0%B8%D1%8F,_%D0%BF%D0%B5%D1%80%D0%B5%D0%B4%D0%B0%D1%8E%D1%89%D0%B8%D0%B5%D1%81%D1%8F_%D0%BF%D0%BE%D0%BB%D0%BE%D0%B2%D1%8B%D0%BC_%D0%BF%D1%83%D1%82%D1%91%D0%BC" TargetMode="External"/><Relationship Id="rId7" Type="http://schemas.openxmlformats.org/officeDocument/2006/relationships/hyperlink" Target="https://ru.wikipedia.org/wiki/%D0%A2%D1%80%D1%83%D0%B4%D0%BE%D1%81%D0%BF%D0%BE%D1%81%D0%BE%D0%B1%D0%BD%D0%BE%D1%81%D1%82%D1%8C" TargetMode="External"/><Relationship Id="rId2" Type="http://schemas.openxmlformats.org/officeDocument/2006/relationships/hyperlink" Target="https://ru.wikipedia.org/wiki/%D0%9D%D0%B5%D0%B6%D0%B5%D0%BB%D0%B0%D1%82%D0%B5%D0%BB%D1%8C%D0%BD%D0%B0%D1%8F_%D0%B1%D0%B5%D1%80%D0%B5%D0%BC%D0%B5%D0%BD%D0%BD%D0%BE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8%D0%B3%D1%80%D0%B5%D0%BD%D1%8C" TargetMode="External"/><Relationship Id="rId11" Type="http://schemas.openxmlformats.org/officeDocument/2006/relationships/hyperlink" Target="https://ru.wikipedia.org/wiki/%D0%A0%D0%B8%D1%81%D0%BA%D0%BE%D0%B2%D0%B0%D0%BD%D0%BD%D0%BE%D0%B5_%D1%81%D0%B5%D0%BA%D1%81%D1%83%D0%B0%D0%BB%D1%8C%D0%BD%D0%BE%D0%B5_%D0%BF%D0%BE%D0%B2%D0%B5%D0%B4%D0%B5%D0%BD%D0%B8%D0%B5" TargetMode="External"/><Relationship Id="rId5" Type="http://schemas.openxmlformats.org/officeDocument/2006/relationships/hyperlink" Target="https://ru.wikipedia.org/wiki/%D0%93%D0%B8%D0%BD%D0%B5%D0%BA%D0%BE%D0%BB%D0%BE%D0%B3%D0%B8%D1%8F" TargetMode="External"/><Relationship Id="rId10" Type="http://schemas.openxmlformats.org/officeDocument/2006/relationships/hyperlink" Target="https://ru.wikipedia.org/wiki/%D0%9F%D1%81%D0%B8%D1%85%D0%BE%D0%BF%D0%B0%D1%82%D0%BE%D0%BB%D0%BE%D0%B3%D0%B8%D1%87%D0%B5%D1%81%D0%BA%D0%B8%D0%B5_%D1%80%D0%B5%D0%BF%D0%B5%D1%80%D0%B5%D0%B6%D0%B8%D0%B2%D0%B0%D0%BD%D0%B8%D1%8F" TargetMode="External"/><Relationship Id="rId4" Type="http://schemas.openxmlformats.org/officeDocument/2006/relationships/hyperlink" Target="https://ru.wikipedia.org/wiki/%D0%9F%D1%80%D0%B5%D0%B4%D0%BC%D0%B5%D0%BD%D1%81%D1%82%D1%80%D1%83%D0%B0%D0%BB%D1%8C%D0%BD%D1%8B%D0%B9_%D1%81%D0%B8%D0%BD%D0%B4%D1%80%D0%BE%D0%BC" TargetMode="External"/><Relationship Id="rId9" Type="http://schemas.openxmlformats.org/officeDocument/2006/relationships/hyperlink" Target="https://ru.wikipedia.org/wiki/%D0%9F%D0%A2%D0%A1%D0%A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049" y="1833338"/>
            <a:ext cx="8915399" cy="263563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Классный час: Профилактика половой </a:t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неприкосновенности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8-9 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9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0801" y="340773"/>
            <a:ext cx="9281396" cy="636912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Половая неприкосновенность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личности является составной частью конституционно-правового статуса личности, она устанавливается, охраняется и гарантируется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Конституцией.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Говоря о половой неприкосновенности, имеют в виду половую неприкосновенность несовершеннолетних, их нормальное половое здоровое развитие, нормальное физическое и морально-нравственное развитие, под ней понимают только право несовершеннолетних лиц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Половое сношение или иные действия сексуального характера с лицом, не достигшим шестнадцатилетнего возраста со стороны совершеннолетних лиц (как мужчин, так и женщин), подлежат уголовной ответственности по 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ст.122 Уголовного Кодекса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наказываются ограничением свободы на 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до пяти лет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лишением свободы на тот же срок. Хотелось бы также отметить, что согласно, нормативно-правовым актам Министерства внутренних дел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подозреваемые по данной статье ставятся на учет в отдел внутренних дел, что в дальнейшем практически «перечеркивает» судьбу молодых людей, которые в последствии не смогут занять государственные должности, служить в Вооруженных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силах РФ,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будут считаться привлеченным к уголовной ответственности.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3955" y="321973"/>
            <a:ext cx="9195515" cy="636216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 — это лица, не достигшие возраста 18-ти лет. По смыслу действующего уголовного закона, запрещается половое сношение с лицом, не достигшим 16-летнего возраста, даже при наличии согласия такого лица (половая неприкосновенность). За нарушение половой неприкосновенности несовершеннолетних, а также любые развратные действия по отношению к ним,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статьей 122 Уголовного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половое сношение или иные действия сексуального характера с лицом, заведомо не достигшим 16-летнего возраста, в зависимости иных обстоятельств связанных с личностью обвиняемого, обстоятельств совершения преступления (например, совершенное родителем, отчимом, мачехой, педагогом, неоднократно, в отношении 2-х и более лиц) предусмотрено наказание от ограничения свободы до 15 лет лишения свободы.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124Уголовного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совершение развратных действий без применения насилия в отношении заведомо малолетней (малолетнего), в зависимости от обстоятельств совершенного преступления и личности обвиняемого, предусмотрено наказание в виде лишения свободы на срок от 7 до 17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87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23207"/>
            <a:ext cx="8915400" cy="518801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защитить своего ребенка, родители должны научить детей правилам безопасного поведения, постоянно контролировать их. Каждый ребенок должен знать, что нельзя разговаривать с незнакомцами на улице, впускать их в дом, садиться в чужую машину, принимать подарки от чужих людей.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исключить контакты с «группой риска» алкоголиками, наркоманами, лицами, ведущими аморальный образ жизни, лицами, имеющими судимости за преступления  против половой неприкосновенности несовершеннолетних, а также за тяжкие преступления.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уголовных дел по фактам изнасилований и насильственных действий сексуального характера показывают, что наиболее часто эти преступления совершаются знакомыми девушек, родственниками, соседями. Субъекты преступления чаще всего выступают блокирующим фактором используя все возможные средства для того, чтобы о преступлении никто не узнал, то есть запугивают, шантажируют ребенка, угрожают. </a:t>
            </a:r>
          </a:p>
        </p:txBody>
      </p:sp>
    </p:spTree>
    <p:extLst>
      <p:ext uri="{BB962C8B-B14F-4D97-AF65-F5344CB8AC3E}">
        <p14:creationId xmlns:p14="http://schemas.microsoft.com/office/powerpoint/2010/main" val="265011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0899" y="598516"/>
            <a:ext cx="8915400" cy="5611091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Сексуальное насилие может иметь серьёзные последствия для физического и психического здоровья. К физическим последствиям относятся травмы, 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Нежелательная беременность"/>
              </a:rPr>
              <a:t>нежелательные беременности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Заболевания, передающиеся половым путём"/>
              </a:rPr>
              <a:t>заболевания, передающиеся половым путём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Исследования также выявляют долгосрочные физические последствия сексуального насилия, например хроническую тазовую боль,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Предменструальный синдром"/>
              </a:rPr>
              <a:t>предменструальный синдром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нарушения работы желудочно-кишечного тракта,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Гинекология"/>
              </a:rPr>
              <a:t>гинекологические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заболевания, осложнения беременности,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Мигрень"/>
              </a:rPr>
              <a:t>мигрени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другие хронические головные боли, боли в спине, лицевые боли, инвалидность, приводящую к потере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Трудоспособность"/>
              </a:rPr>
              <a:t>трудоспособности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непосредственным психологическим последствиям сексуального насилия относятся шок,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Отрицание (психология)"/>
              </a:rPr>
              <a:t>отрицание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страх, дезориентация, тревожность, нервозность, замыкание в себе, недоверие к людям, а также краткосрочные симптомы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ПТСР"/>
              </a:rPr>
              <a:t>посттравматического стрессового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 tooltip="ПТСР"/>
              </a:rPr>
              <a:t>расстройства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(ПТСР).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неэмоциональность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нарушения сна, 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 tooltip="Психопатологические репереживания"/>
              </a:rPr>
              <a:t>флешбеки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хроническим психологическим последствиям относятся депрессия, самоубийство или попытки самоубийства, отчуждённость, долговременные симптомы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ПТСР.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Пережившие сексуальное насилие могут проявлять склонность к некоторым особенностям поведения в отношении здоровья, таким как 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Рискованное сексуальное поведение"/>
              </a:rPr>
              <a:t>рискованное сексуальное поведение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курение, употребление алкоголя или наркотиков, расстройства пищевого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исследователи считают, что эти черты поведения являются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последствиями сексуального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21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46986" y="1443841"/>
            <a:ext cx="88220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Избежать насилия можно, но для этого запомнить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«Правило пяти «нельзя»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«Правило пяти «нельзя»: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общаться с незнакомыми людьми в социальных сетях.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заходить с ними вместе в подъезд и лифт.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садиться в чужую машину.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принимать от незнакомых людей подарки и соглашаться на их предложение пойти к ним домой или еще куда-либо.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задерживаться на улице одному, особенно с наступлением темноты.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494949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341</Words>
  <Application>Microsoft Office PowerPoint</Application>
  <PresentationFormat>Произвольный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Презентация PowerPoint</vt:lpstr>
      <vt:lpstr>Половая неприкосновенность личности является составной частью конституционно-правового статуса личности, она устанавливается, охраняется и гарантируется Конституцией. Говоря о половой неприкосновенности, имеют в виду половую неприкосновенность несовершеннолетних, их нормальное половое здоровое развитие, нормальное физическое и морально-нравственное развитие, под ней понимают только право несовершеннолетних лиц.  Половое сношение или иные действия сексуального характера с лицом, не достигшим шестнадцатилетнего возраста со стороны совершеннолетних лиц (как мужчин, так и женщин), подлежат уголовной ответственности по ст.122 Уголовного Кодекса  и наказываются ограничением свободы на срок до пяти лет, либо лишением свободы на тот же срок. Хотелось бы также отметить, что согласно, нормативно-правовым актам Министерства внутренних дел лица, подозреваемые по данной статье ставятся на учет в отдел внутренних дел, что в дальнейшем практически «перечеркивает» судьбу молодых людей, которые в последствии не смогут занять государственные должности, служить в Вооруженных силах РФ, так как будут считаться привлеченным к уголовной ответственности.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Половая  неприкосновенность</dc:title>
  <dc:creator>Учетная запись Майкрософт</dc:creator>
  <cp:lastModifiedBy>Пользователь</cp:lastModifiedBy>
  <cp:revision>12</cp:revision>
  <dcterms:created xsi:type="dcterms:W3CDTF">2023-02-06T06:40:14Z</dcterms:created>
  <dcterms:modified xsi:type="dcterms:W3CDTF">2024-10-30T17:40:19Z</dcterms:modified>
</cp:coreProperties>
</file>